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0"/>
  </p:notesMasterIdLst>
  <p:sldIdLst>
    <p:sldId id="278" r:id="rId4"/>
    <p:sldId id="279" r:id="rId5"/>
    <p:sldId id="257" r:id="rId6"/>
    <p:sldId id="265" r:id="rId7"/>
    <p:sldId id="271" r:id="rId8"/>
    <p:sldId id="269" r:id="rId9"/>
    <p:sldId id="272" r:id="rId10"/>
    <p:sldId id="258" r:id="rId11"/>
    <p:sldId id="289" r:id="rId12"/>
    <p:sldId id="266" r:id="rId13"/>
    <p:sldId id="267" r:id="rId14"/>
    <p:sldId id="259" r:id="rId15"/>
    <p:sldId id="280" r:id="rId16"/>
    <p:sldId id="275" r:id="rId17"/>
    <p:sldId id="276" r:id="rId18"/>
    <p:sldId id="274" r:id="rId19"/>
    <p:sldId id="281" r:id="rId20"/>
    <p:sldId id="282" r:id="rId21"/>
    <p:sldId id="288" r:id="rId22"/>
    <p:sldId id="284" r:id="rId23"/>
    <p:sldId id="285" r:id="rId24"/>
    <p:sldId id="286" r:id="rId25"/>
    <p:sldId id="273" r:id="rId26"/>
    <p:sldId id="261" r:id="rId27"/>
    <p:sldId id="262" r:id="rId28"/>
    <p:sldId id="287" r:id="rId29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Introductie" id="{39E61E1B-324A-0540-9F1D-C2CF1C651EB3}">
          <p14:sldIdLst>
            <p14:sldId id="278"/>
            <p14:sldId id="279"/>
          </p14:sldIdLst>
        </p14:section>
        <p14:section name="Quantum Computer" id="{DFC2F2AA-CAA3-8E48-A740-498B3FF3C3B4}">
          <p14:sldIdLst>
            <p14:sldId id="257"/>
            <p14:sldId id="265"/>
            <p14:sldId id="271"/>
            <p14:sldId id="269"/>
            <p14:sldId id="272"/>
          </p14:sldIdLst>
        </p14:section>
        <p14:section name="Quantum Error Correction" id="{4651D079-A224-6341-9AA6-16C032D29E0B}">
          <p14:sldIdLst>
            <p14:sldId id="258"/>
            <p14:sldId id="289"/>
            <p14:sldId id="266"/>
          </p14:sldIdLst>
        </p14:section>
        <p14:section name="NV-Center" id="{1ADABB3E-601C-DD48-B85D-462B5E6C6B75}">
          <p14:sldIdLst>
            <p14:sldId id="267"/>
            <p14:sldId id="259"/>
          </p14:sldIdLst>
        </p14:section>
        <p14:section name="Extending Coherence" id="{D8A11D4B-379A-1744-8611-519A8D183C8D}">
          <p14:sldIdLst>
            <p14:sldId id="280"/>
            <p14:sldId id="275"/>
            <p14:sldId id="276"/>
            <p14:sldId id="274"/>
            <p14:sldId id="281"/>
          </p14:sldIdLst>
        </p14:section>
        <p14:section name="Addressing weakly coupled carbons" id="{BE1D1D5C-705A-4A4A-A066-78C86D2520B8}">
          <p14:sldIdLst>
            <p14:sldId id="282"/>
            <p14:sldId id="288"/>
            <p14:sldId id="284"/>
            <p14:sldId id="285"/>
            <p14:sldId id="286"/>
          </p14:sldIdLst>
        </p14:section>
        <p14:section name="Naamloze sectie" id="{A9068329-3E9F-9448-8BDC-A190CDDB8BEC}">
          <p14:sldIdLst>
            <p14:sldId id="273"/>
            <p14:sldId id="261"/>
          </p14:sldIdLst>
        </p14:section>
        <p14:section name="Outlook QEC" id="{A49C8BB9-D313-824D-843E-89FA4992DFFB}">
          <p14:sldIdLst>
            <p14:sldId id="262"/>
          </p14:sldIdLst>
        </p14:section>
        <p14:section name="Naamloze sectie" id="{03B5C7D9-0C64-2F41-AE9D-9260AE04D6FE}">
          <p14:sldIdLst>
            <p14:sldId id="28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78010" autoAdjust="0"/>
  </p:normalViewPr>
  <p:slideViewPr>
    <p:cSldViewPr snapToObjects="1">
      <p:cViewPr varScale="1">
        <p:scale>
          <a:sx n="108" d="100"/>
          <a:sy n="108" d="100"/>
        </p:scale>
        <p:origin x="-1192" y="-112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/Relationships>
</file>

<file path=ppt/media/hdphoto1.wdp>
</file>

<file path=ppt/media/image1.png>
</file>

<file path=ppt/media/image12.png>
</file>

<file path=ppt/media/image19.png>
</file>

<file path=ppt/media/image2.jpeg>
</file>

<file path=ppt/media/image21.png>
</file>

<file path=ppt/media/image3.png>
</file>

<file path=ppt/media/image4.png>
</file>

<file path=ppt/media/image40.png>
</file>

<file path=ppt/media/image41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09/09/14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09/09/14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9.png"/><Relationship Id="rId5" Type="http://schemas.openxmlformats.org/officeDocument/2006/relationships/image" Target="../media/image7.emf"/><Relationship Id="rId6" Type="http://schemas.openxmlformats.org/officeDocument/2006/relationships/image" Target="../media/image20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29.emf"/><Relationship Id="rId7" Type="http://schemas.openxmlformats.org/officeDocument/2006/relationships/image" Target="../media/image27.emf"/><Relationship Id="rId8" Type="http://schemas.openxmlformats.org/officeDocument/2006/relationships/image" Target="../media/image32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6" Type="http://schemas.openxmlformats.org/officeDocument/2006/relationships/image" Target="../media/image4.png"/><Relationship Id="rId7" Type="http://schemas.openxmlformats.org/officeDocument/2006/relationships/image" Target="../media/image33.emf"/><Relationship Id="rId8" Type="http://schemas.openxmlformats.org/officeDocument/2006/relationships/image" Target="../media/image34.emf"/><Relationship Id="rId9" Type="http://schemas.openxmlformats.org/officeDocument/2006/relationships/image" Target="../media/image35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0.png"/><Relationship Id="rId1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6" Type="http://schemas.openxmlformats.org/officeDocument/2006/relationships/image" Target="../media/image4.png"/><Relationship Id="rId7" Type="http://schemas.openxmlformats.org/officeDocument/2006/relationships/image" Target="../media/image7.emf"/><Relationship Id="rId8" Type="http://schemas.openxmlformats.org/officeDocument/2006/relationships/image" Target="../media/image33.emf"/><Relationship Id="rId9" Type="http://schemas.openxmlformats.org/officeDocument/2006/relationships/image" Target="../media/image34.emf"/><Relationship Id="rId10" Type="http://schemas.openxmlformats.org/officeDocument/2006/relationships/image" Target="../media/image3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4.png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8" Type="http://schemas.openxmlformats.org/officeDocument/2006/relationships/image" Target="../media/image1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  <a:endParaRPr lang="en-US" sz="1200" dirty="0"/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18" name="Groeperen 17"/>
          <p:cNvGrpSpPr/>
          <p:nvPr/>
        </p:nvGrpSpPr>
        <p:grpSpPr>
          <a:xfrm>
            <a:off x="2758521" y="1717492"/>
            <a:ext cx="876416" cy="876416"/>
            <a:chOff x="2758521" y="1717492"/>
            <a:chExt cx="876416" cy="876416"/>
          </a:xfrm>
        </p:grpSpPr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grpSp>
        <p:nvGrpSpPr>
          <p:cNvPr id="17" name="Groeperen 16"/>
          <p:cNvGrpSpPr/>
          <p:nvPr/>
        </p:nvGrpSpPr>
        <p:grpSpPr>
          <a:xfrm>
            <a:off x="2727955" y="2689978"/>
            <a:ext cx="876416" cy="876416"/>
            <a:chOff x="2727955" y="2689978"/>
            <a:chExt cx="876416" cy="876416"/>
          </a:xfrm>
        </p:grpSpPr>
        <p:pic>
          <p:nvPicPr>
            <p:cNvPr id="10" name="Afbeelding 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27955" y="2689978"/>
              <a:ext cx="571616" cy="571616"/>
            </a:xfrm>
            <a:prstGeom prst="rect">
              <a:avLst/>
            </a:prstGeom>
          </p:spPr>
        </p:pic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880355" y="2842378"/>
              <a:ext cx="571616" cy="571616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88123">
              <a:off x="3032755" y="2994778"/>
              <a:ext cx="571616" cy="571616"/>
            </a:xfrm>
            <a:prstGeom prst="rect">
              <a:avLst/>
            </a:prstGeom>
          </p:spPr>
        </p:pic>
      </p:grpSp>
      <p:grpSp>
        <p:nvGrpSpPr>
          <p:cNvPr id="19" name="Groeperen 18"/>
          <p:cNvGrpSpPr/>
          <p:nvPr/>
        </p:nvGrpSpPr>
        <p:grpSpPr>
          <a:xfrm>
            <a:off x="2751659" y="3624364"/>
            <a:ext cx="876416" cy="876416"/>
            <a:chOff x="4014339" y="3477526"/>
            <a:chExt cx="876416" cy="876416"/>
          </a:xfrm>
        </p:grpSpPr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014339" y="3477526"/>
              <a:ext cx="571616" cy="571616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39145">
              <a:off x="4166739" y="3629926"/>
              <a:ext cx="571616" cy="571616"/>
            </a:xfrm>
            <a:prstGeom prst="rect">
              <a:avLst/>
            </a:prstGeom>
          </p:spPr>
        </p:pic>
        <p:pic>
          <p:nvPicPr>
            <p:cNvPr id="15" name="Afbeelding 1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05657">
              <a:off x="4319139" y="3782326"/>
              <a:ext cx="571616" cy="571616"/>
            </a:xfrm>
            <a:prstGeom prst="rect">
              <a:avLst/>
            </a:prstGeom>
          </p:spPr>
        </p:pic>
      </p:grpSp>
      <p:sp>
        <p:nvSpPr>
          <p:cNvPr id="16" name="Ovaal 15"/>
          <p:cNvSpPr/>
          <p:nvPr/>
        </p:nvSpPr>
        <p:spPr bwMode="auto">
          <a:xfrm>
            <a:off x="4139952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Ovaal 19"/>
          <p:cNvSpPr/>
          <p:nvPr/>
        </p:nvSpPr>
        <p:spPr bwMode="auto">
          <a:xfrm>
            <a:off x="3718698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1" name="Ovaal 20"/>
          <p:cNvSpPr/>
          <p:nvPr/>
        </p:nvSpPr>
        <p:spPr bwMode="auto">
          <a:xfrm>
            <a:off x="4139952" y="315955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2" name="Ovaal 21"/>
          <p:cNvSpPr/>
          <p:nvPr/>
        </p:nvSpPr>
        <p:spPr bwMode="auto">
          <a:xfrm>
            <a:off x="3698626" y="3159552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3" name="Ovaal 22"/>
          <p:cNvSpPr/>
          <p:nvPr/>
        </p:nvSpPr>
        <p:spPr bwMode="auto">
          <a:xfrm>
            <a:off x="3698626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4" name="Ovaal 23"/>
          <p:cNvSpPr/>
          <p:nvPr/>
        </p:nvSpPr>
        <p:spPr bwMode="auto">
          <a:xfrm>
            <a:off x="4162874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5" name="Tekstvak 24"/>
          <p:cNvSpPr txBox="1"/>
          <p:nvPr/>
        </p:nvSpPr>
        <p:spPr>
          <a:xfrm>
            <a:off x="277489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Diagnose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478802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Correct</a:t>
            </a:r>
          </a:p>
        </p:txBody>
      </p:sp>
      <p:sp>
        <p:nvSpPr>
          <p:cNvPr id="27" name="Tekstvak 26"/>
          <p:cNvSpPr txBox="1"/>
          <p:nvPr/>
        </p:nvSpPr>
        <p:spPr>
          <a:xfrm>
            <a:off x="1198572" y="1304254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Encode </a:t>
            </a:r>
          </a:p>
        </p:txBody>
      </p:sp>
      <p:grpSp>
        <p:nvGrpSpPr>
          <p:cNvPr id="28" name="Groeperen 27"/>
          <p:cNvGrpSpPr/>
          <p:nvPr/>
        </p:nvGrpSpPr>
        <p:grpSpPr>
          <a:xfrm>
            <a:off x="1589840" y="2449404"/>
            <a:ext cx="876416" cy="876416"/>
            <a:chOff x="2758521" y="1717492"/>
            <a:chExt cx="876416" cy="876416"/>
          </a:xfrm>
        </p:grpSpPr>
        <p:pic>
          <p:nvPicPr>
            <p:cNvPr id="29" name="Afbeelding 2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30" name="Afbeelding 2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pic>
        <p:nvPicPr>
          <p:cNvPr id="32" name="Afbeelding 3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806469" y="2815185"/>
            <a:ext cx="571616" cy="571616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4908984" y="2103048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Do Nothing</a:t>
            </a:r>
            <a:endParaRPr lang="en-US" sz="1400" dirty="0" smtClean="0"/>
          </a:p>
        </p:txBody>
      </p:sp>
      <p:sp>
        <p:nvSpPr>
          <p:cNvPr id="34" name="Tekstvak 33"/>
          <p:cNvSpPr txBox="1"/>
          <p:nvPr/>
        </p:nvSpPr>
        <p:spPr>
          <a:xfrm>
            <a:off x="4932039" y="3126481"/>
            <a:ext cx="1680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Flip right </a:t>
            </a:r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  <p:sp>
        <p:nvSpPr>
          <p:cNvPr id="35" name="Tekstvak 34"/>
          <p:cNvSpPr txBox="1"/>
          <p:nvPr/>
        </p:nvSpPr>
        <p:spPr>
          <a:xfrm>
            <a:off x="4932040" y="4059750"/>
            <a:ext cx="1680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Flip middle </a:t>
            </a:r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  <p:sp>
        <p:nvSpPr>
          <p:cNvPr id="6" name="Rechthoek 5"/>
          <p:cNvSpPr/>
          <p:nvPr/>
        </p:nvSpPr>
        <p:spPr bwMode="auto">
          <a:xfrm>
            <a:off x="7236296" y="2699369"/>
            <a:ext cx="1584176" cy="971616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HUH isn’t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encdoing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Cloning?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</a:t>
            </a:r>
            <a:r>
              <a:rPr lang="nl-NL" dirty="0" smtClean="0"/>
              <a:t>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37" name="Groeperen 36"/>
          <p:cNvGrpSpPr/>
          <p:nvPr/>
        </p:nvGrpSpPr>
        <p:grpSpPr>
          <a:xfrm>
            <a:off x="827584" y="1506158"/>
            <a:ext cx="3312368" cy="2424897"/>
            <a:chOff x="5652120" y="1027917"/>
            <a:chExt cx="309634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5652120" y="1027917"/>
              <a:ext cx="309634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6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5939634" y="1983787"/>
              <a:ext cx="513157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6588224" y="2050797"/>
              <a:ext cx="648072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7705139" y="2101606"/>
              <a:ext cx="730631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7308304" y="2046406"/>
              <a:ext cx="288032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934975" y="2696320"/>
              <a:ext cx="513157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6588224" y="2763330"/>
              <a:ext cx="648072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7296653" y="2758939"/>
              <a:ext cx="288032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5432" y="2110592"/>
              <a:ext cx="304800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5432" y="2785601"/>
              <a:ext cx="304800" cy="317500"/>
            </a:xfrm>
            <a:prstGeom prst="rect">
              <a:avLst/>
            </a:prstGeom>
          </p:spPr>
        </p:pic>
      </p:grpSp>
      <p:grpSp>
        <p:nvGrpSpPr>
          <p:cNvPr id="53" name="Groeperen 52"/>
          <p:cNvGrpSpPr/>
          <p:nvPr/>
        </p:nvGrpSpPr>
        <p:grpSpPr>
          <a:xfrm>
            <a:off x="827584" y="4173673"/>
            <a:ext cx="3312368" cy="1730632"/>
            <a:chOff x="827584" y="4173673"/>
            <a:chExt cx="3312368" cy="1730632"/>
          </a:xfrm>
        </p:grpSpPr>
        <p:grpSp>
          <p:nvGrpSpPr>
            <p:cNvPr id="50" name="Groeperen 49"/>
            <p:cNvGrpSpPr/>
            <p:nvPr/>
          </p:nvGrpSpPr>
          <p:grpSpPr>
            <a:xfrm>
              <a:off x="827584" y="4173673"/>
              <a:ext cx="3312368" cy="1730632"/>
              <a:chOff x="827584" y="3570577"/>
              <a:chExt cx="3312368" cy="1730632"/>
            </a:xfrm>
          </p:grpSpPr>
          <p:sp>
            <p:nvSpPr>
              <p:cNvPr id="39" name="Afgeronde rechthoek 38"/>
              <p:cNvSpPr/>
              <p:nvPr/>
            </p:nvSpPr>
            <p:spPr>
              <a:xfrm>
                <a:off x="827584" y="3570577"/>
                <a:ext cx="3312368" cy="1730632"/>
              </a:xfrm>
              <a:prstGeom prst="roundRect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l"/>
                <a:r>
                  <a:rPr lang="en-US" sz="1600" dirty="0">
                    <a:solidFill>
                      <a:schemeClr val="tx1"/>
                    </a:solidFill>
                  </a:rPr>
                  <a:t>The electronic spin can be </a:t>
                </a:r>
                <a:r>
                  <a:rPr lang="en-US" sz="1600" dirty="0" smtClean="0">
                    <a:solidFill>
                      <a:schemeClr val="tx1"/>
                    </a:solidFill>
                  </a:rPr>
                  <a:t>rotated with microwave pulses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40" name="Afbeelding 39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1135157" y="4526446"/>
                <a:ext cx="548959" cy="513156"/>
              </a:xfrm>
              <a:prstGeom prst="rect">
                <a:avLst/>
              </a:prstGeom>
            </p:spPr>
          </p:pic>
          <p:sp>
            <p:nvSpPr>
              <p:cNvPr id="43" name="Pijl links 42"/>
              <p:cNvSpPr/>
              <p:nvPr/>
            </p:nvSpPr>
            <p:spPr>
              <a:xfrm>
                <a:off x="2599316" y="4589065"/>
                <a:ext cx="308127" cy="387919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7" name="Afbeelding 46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79964" y="4653251"/>
                <a:ext cx="326065" cy="317500"/>
              </a:xfrm>
              <a:prstGeom prst="rect">
                <a:avLst/>
              </a:prstGeom>
            </p:spPr>
          </p:pic>
          <p:pic>
            <p:nvPicPr>
              <p:cNvPr id="52" name="Afbeelding 51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9278109">
                <a:off x="3080016" y="4551490"/>
                <a:ext cx="548959" cy="513156"/>
              </a:xfrm>
              <a:prstGeom prst="rect">
                <a:avLst/>
              </a:prstGeom>
            </p:spPr>
          </p:pic>
        </p:grpSp>
        <p:sp>
          <p:nvSpPr>
            <p:cNvPr id="51" name="Freeform 17"/>
            <p:cNvSpPr/>
            <p:nvPr/>
          </p:nvSpPr>
          <p:spPr>
            <a:xfrm rot="19933984">
              <a:off x="1769896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708656" cy="760040"/>
          </a:xfrm>
        </p:spPr>
        <p:txBody>
          <a:bodyPr/>
          <a:lstStyle/>
          <a:p>
            <a:r>
              <a:rPr lang="en-US" noProof="0" dirty="0" smtClean="0"/>
              <a:t>We can use the optical interface to link multiple NV-centers together 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376064" y="2060848"/>
            <a:ext cx="24482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Optical Interface allows linking of nodes 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Well protected local </a:t>
            </a:r>
            <a:r>
              <a:rPr lang="en-US" sz="1400" dirty="0" err="1" smtClean="0"/>
              <a:t>qubits</a:t>
            </a:r>
            <a:r>
              <a:rPr lang="en-US" sz="1400" dirty="0" smtClean="0"/>
              <a:t> in solid state environment </a:t>
            </a:r>
          </a:p>
        </p:txBody>
      </p:sp>
      <p:pic>
        <p:nvPicPr>
          <p:cNvPr id="6" name="Afbeelding 5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750345"/>
            <a:ext cx="1440160" cy="960107"/>
          </a:xfrm>
          <a:prstGeom prst="rect">
            <a:avLst/>
          </a:prstGeom>
        </p:spPr>
      </p:pic>
      <p:pic>
        <p:nvPicPr>
          <p:cNvPr id="7" name="Afbeelding 6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783" y="2943079"/>
            <a:ext cx="1080120" cy="720080"/>
          </a:xfrm>
          <a:prstGeom prst="rect">
            <a:avLst/>
          </a:prstGeom>
        </p:spPr>
      </p:pic>
      <p:pic>
        <p:nvPicPr>
          <p:cNvPr id="8" name="Afbeelding 7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220755"/>
            <a:ext cx="936104" cy="624069"/>
          </a:xfrm>
          <a:prstGeom prst="rect">
            <a:avLst/>
          </a:prstGeom>
        </p:spPr>
      </p:pic>
      <p:pic>
        <p:nvPicPr>
          <p:cNvPr id="22" name="Afbeelding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475" y="3461509"/>
            <a:ext cx="3077469" cy="929047"/>
          </a:xfrm>
          <a:prstGeom prst="rect">
            <a:avLst/>
          </a:prstGeom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982" y="4229509"/>
            <a:ext cx="2618452" cy="1279301"/>
          </a:xfrm>
          <a:prstGeom prst="rect">
            <a:avLst/>
          </a:prstGeom>
        </p:spPr>
      </p:pic>
      <p:pic>
        <p:nvPicPr>
          <p:cNvPr id="28" name="Afbeelding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4869160"/>
            <a:ext cx="2831976" cy="890892"/>
          </a:xfrm>
          <a:prstGeom prst="rect">
            <a:avLst/>
          </a:prstGeom>
        </p:spPr>
      </p:pic>
      <p:sp>
        <p:nvSpPr>
          <p:cNvPr id="29" name="Tijdelijke aanduiding voor verticale inhoud 28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Node-</a:t>
            </a:r>
            <a:r>
              <a:rPr lang="nl-NL" dirty="0" err="1" smtClean="0"/>
              <a:t>based</a:t>
            </a:r>
            <a:r>
              <a:rPr lang="nl-NL" dirty="0" smtClean="0"/>
              <a:t> </a:t>
            </a:r>
            <a:r>
              <a:rPr lang="nl-NL" dirty="0" err="1" smtClean="0"/>
              <a:t>architecture</a:t>
            </a:r>
            <a:endParaRPr lang="nl-NL" dirty="0"/>
          </a:p>
        </p:txBody>
      </p:sp>
      <p:sp>
        <p:nvSpPr>
          <p:cNvPr id="14" name="Freeform 17"/>
          <p:cNvSpPr/>
          <p:nvPr/>
        </p:nvSpPr>
        <p:spPr>
          <a:xfrm rot="21443162">
            <a:off x="5610841" y="3011488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9" name="Rechte verbindingslijn 8"/>
          <p:cNvCxnSpPr/>
          <p:nvPr/>
        </p:nvCxnSpPr>
        <p:spPr bwMode="auto">
          <a:xfrm>
            <a:off x="4644008" y="3110171"/>
            <a:ext cx="2664296" cy="80152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Freeform 17"/>
          <p:cNvSpPr/>
          <p:nvPr/>
        </p:nvSpPr>
        <p:spPr>
          <a:xfrm rot="2877045">
            <a:off x="6269979" y="2232892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/>
          <p:cNvCxnSpPr/>
          <p:nvPr/>
        </p:nvCxnSpPr>
        <p:spPr bwMode="auto">
          <a:xfrm>
            <a:off x="6012160" y="1556792"/>
            <a:ext cx="1296144" cy="1673607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Rechthoek 14"/>
          <p:cNvSpPr/>
          <p:nvPr/>
        </p:nvSpPr>
        <p:spPr>
          <a:xfrm>
            <a:off x="2843808" y="1385104"/>
            <a:ext cx="1800200" cy="1244676"/>
          </a:xfrm>
          <a:prstGeom prst="rect">
            <a:avLst/>
          </a:prstGeom>
          <a:solidFill>
            <a:srgbClr val="FF0000"/>
          </a:solidFill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SLIDE MIGHT NOT BE NEEDED FOR PRESENTATION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5721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5" name="Ovaal 4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02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measure how long we have to </a:t>
            </a:r>
            <a:r>
              <a:rPr lang="en-US" dirty="0" err="1" smtClean="0"/>
              <a:t>addres</a:t>
            </a:r>
            <a:r>
              <a:rPr lang="en-US" dirty="0" smtClean="0"/>
              <a:t> carbons with a </a:t>
            </a:r>
            <a:r>
              <a:rPr lang="en-US" dirty="0" err="1" smtClean="0"/>
              <a:t>ramsey</a:t>
            </a:r>
            <a:r>
              <a:rPr lang="en-US" dirty="0" smtClean="0"/>
              <a:t> experiment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Experiment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electron_T2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85" y="2091838"/>
            <a:ext cx="3230614" cy="2545332"/>
          </a:xfrm>
          <a:prstGeom prst="rect">
            <a:avLst/>
          </a:prstGeom>
        </p:spPr>
      </p:pic>
      <p:pic>
        <p:nvPicPr>
          <p:cNvPr id="7" name="Afbeelding 6" descr="Ramsey_Gij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10" y="2091838"/>
            <a:ext cx="2991109" cy="1697202"/>
          </a:xfrm>
          <a:prstGeom prst="rect">
            <a:avLst/>
          </a:prstGeom>
        </p:spPr>
      </p:pic>
      <p:pic>
        <p:nvPicPr>
          <p:cNvPr id="9" name="Afbeelding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4613800"/>
            <a:ext cx="38354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3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by applying additional pi 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Spin-Echo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pinEcho_Gij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988840"/>
            <a:ext cx="4537292" cy="1775462"/>
          </a:xfrm>
          <a:prstGeom prst="rect">
            <a:avLst/>
          </a:prstGeom>
        </p:spPr>
      </p:pic>
      <p:pic>
        <p:nvPicPr>
          <p:cNvPr id="6" name="Afbeelding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322" y="5176671"/>
            <a:ext cx="3873500" cy="393700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60" y="1789006"/>
            <a:ext cx="3181666" cy="2512700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1691680" y="4301706"/>
            <a:ext cx="19442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Compare to Ramsey -&gt; Add reference to </a:t>
            </a:r>
            <a:r>
              <a:rPr lang="en-US" sz="1400" dirty="0" err="1" smtClean="0"/>
              <a:t>Gijs</a:t>
            </a:r>
            <a:r>
              <a:rPr lang="en-US" sz="1400" dirty="0" smtClean="0"/>
              <a:t> for DD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519411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further by applying more pi 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grpSp>
        <p:nvGrpSpPr>
          <p:cNvPr id="11" name="Groeperen 10"/>
          <p:cNvGrpSpPr/>
          <p:nvPr/>
        </p:nvGrpSpPr>
        <p:grpSpPr>
          <a:xfrm>
            <a:off x="3563888" y="1461297"/>
            <a:ext cx="2332115" cy="1852074"/>
            <a:chOff x="912850" y="1476594"/>
            <a:chExt cx="3230614" cy="2565627"/>
          </a:xfrm>
        </p:grpSpPr>
        <p:pic>
          <p:nvPicPr>
            <p:cNvPr id="6" name="Afbeelding 5" descr="electron_T2star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850" y="1476594"/>
              <a:ext cx="3230614" cy="2545332"/>
            </a:xfrm>
            <a:prstGeom prst="rect">
              <a:avLst/>
            </a:prstGeom>
          </p:spPr>
        </p:pic>
        <p:sp>
          <p:nvSpPr>
            <p:cNvPr id="8" name="Ovaal 7"/>
            <p:cNvSpPr/>
            <p:nvPr/>
          </p:nvSpPr>
          <p:spPr bwMode="auto">
            <a:xfrm>
              <a:off x="314509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0" name="Groeperen 9"/>
          <p:cNvGrpSpPr/>
          <p:nvPr/>
        </p:nvGrpSpPr>
        <p:grpSpPr>
          <a:xfrm>
            <a:off x="6372200" y="1461297"/>
            <a:ext cx="2296780" cy="1846853"/>
            <a:chOff x="4138402" y="1483826"/>
            <a:chExt cx="3181666" cy="2558395"/>
          </a:xfrm>
        </p:grpSpPr>
        <p:pic>
          <p:nvPicPr>
            <p:cNvPr id="7" name="Afbeelding 6" descr="spin_echo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402" y="1483826"/>
              <a:ext cx="3181666" cy="2512700"/>
            </a:xfrm>
            <a:prstGeom prst="rect">
              <a:avLst/>
            </a:prstGeom>
          </p:spPr>
        </p:pic>
        <p:sp>
          <p:nvSpPr>
            <p:cNvPr id="9" name="Ovaal 8"/>
            <p:cNvSpPr/>
            <p:nvPr/>
          </p:nvSpPr>
          <p:spPr bwMode="auto">
            <a:xfrm>
              <a:off x="638545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5832140" y="300559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 240 ! </a:t>
            </a:r>
            <a:endParaRPr lang="en-US" sz="1400" dirty="0" smtClean="0"/>
          </a:p>
        </p:txBody>
      </p:sp>
      <p:cxnSp>
        <p:nvCxnSpPr>
          <p:cNvPr id="14" name="Rechte verbindingslijn met pijl 13"/>
          <p:cNvCxnSpPr/>
          <p:nvPr/>
        </p:nvCxnSpPr>
        <p:spPr bwMode="auto">
          <a:xfrm>
            <a:off x="5832140" y="3429000"/>
            <a:ext cx="792088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5" name="Afbeelding 14"/>
          <p:cNvPicPr>
            <a:picLocks noChangeAspect="1"/>
          </p:cNvPicPr>
          <p:nvPr/>
        </p:nvPicPr>
        <p:blipFill rotWithShape="1">
          <a:blip r:embed="rId5"/>
          <a:srcRect t="30147"/>
          <a:stretch/>
        </p:blipFill>
        <p:spPr>
          <a:xfrm>
            <a:off x="599014" y="3717032"/>
            <a:ext cx="4635500" cy="1366192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365104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3752092"/>
            <a:ext cx="2925358" cy="348718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886374"/>
            <a:ext cx="1995443" cy="30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1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2267744" y="2016944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449422" y="4311731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564314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52936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" name="Tekstvak 2"/>
          <p:cNvSpPr txBox="1"/>
          <p:nvPr/>
        </p:nvSpPr>
        <p:spPr>
          <a:xfrm>
            <a:off x="760763" y="1794916"/>
            <a:ext cx="3150370" cy="2800766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Why do we do this and what is a quantum computer 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The NV-center in Diamond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Extending electron coherence 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Controlling weakly coupled carbons </a:t>
            </a:r>
          </a:p>
          <a:p>
            <a:pPr marL="285750" indent="-285750" algn="l">
              <a:buFont typeface="Arial"/>
              <a:buChar char="•"/>
            </a:pPr>
            <a:endParaRPr lang="en-US" sz="1600" dirty="0" smtClean="0"/>
          </a:p>
          <a:p>
            <a:pPr marL="285750" indent="-285750" algn="l">
              <a:buFont typeface="Arial"/>
              <a:buChar char="•"/>
            </a:pPr>
            <a:endParaRPr lang="en-US" sz="16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Towards quantum error correction </a:t>
            </a:r>
          </a:p>
          <a:p>
            <a:pPr marL="285750" indent="-285750" algn="l">
              <a:buFont typeface="Arial"/>
              <a:buChar char="•"/>
            </a:pPr>
            <a:endParaRPr lang="en-US" sz="1600" dirty="0" smtClean="0"/>
          </a:p>
        </p:txBody>
      </p:sp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6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dynamical decoupling we are able to initialize and readout a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hthoek 4"/>
          <p:cNvSpPr/>
          <p:nvPr/>
        </p:nvSpPr>
        <p:spPr bwMode="auto">
          <a:xfrm>
            <a:off x="3707904" y="2780928"/>
            <a:ext cx="2520280" cy="1152128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Might be too detailed for this presentation. Is it needed?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384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5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17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655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weakly cc C can be controlled by DD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437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We Perform a Parity Measurement by Mapping the State of the Carbon on the electron</a:t>
            </a:r>
            <a:endParaRPr lang="en-US" noProof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 descr="ud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412776"/>
            <a:ext cx="2400300" cy="1955800"/>
          </a:xfrm>
          <a:prstGeom prst="rect">
            <a:avLst/>
          </a:prstGeom>
        </p:spPr>
      </p:pic>
      <p:pic>
        <p:nvPicPr>
          <p:cNvPr id="6" name="Afbeelding 5" descr="ud-XX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3344845"/>
            <a:ext cx="2400300" cy="1955800"/>
          </a:xfrm>
          <a:prstGeom prst="rect">
            <a:avLst/>
          </a:prstGeom>
        </p:spPr>
      </p:pic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01" y="1268760"/>
            <a:ext cx="2400300" cy="1955800"/>
          </a:xfrm>
          <a:prstGeom prst="rect">
            <a:avLst/>
          </a:prstGeom>
        </p:spPr>
      </p:pic>
      <p:pic>
        <p:nvPicPr>
          <p:cNvPr id="8" name="Afbeelding 7" descr="uu-XX-parity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69" y="3362403"/>
            <a:ext cx="2400300" cy="1955800"/>
          </a:xfrm>
          <a:prstGeom prst="rect">
            <a:avLst/>
          </a:prstGeom>
        </p:spPr>
      </p:pic>
      <p:sp>
        <p:nvSpPr>
          <p:cNvPr id="9" name="Rechthoek 8"/>
          <p:cNvSpPr/>
          <p:nvPr/>
        </p:nvSpPr>
        <p:spPr bwMode="auto">
          <a:xfrm>
            <a:off x="6862844" y="3368576"/>
            <a:ext cx="1368152" cy="576064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Requires entanglement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In Order to Implement Quantum Error Correction we need to be correct the outcome of a parity measurement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 Fingerprints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adf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qubit</a:t>
            </a:r>
            <a:r>
              <a:rPr lang="nl-NL" dirty="0" smtClean="0"/>
              <a:t> is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the </a:t>
            </a:r>
            <a:r>
              <a:rPr lang="nl-NL" dirty="0" err="1" smtClean="0"/>
              <a:t>classical</a:t>
            </a:r>
            <a:r>
              <a:rPr lang="nl-NL" dirty="0" smtClean="0"/>
              <a:t> bit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ekstvak 13"/>
          <p:cNvSpPr txBox="1"/>
          <p:nvPr/>
        </p:nvSpPr>
        <p:spPr>
          <a:xfrm>
            <a:off x="7257999" y="3890878"/>
            <a:ext cx="23762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What’s different? </a:t>
            </a:r>
          </a:p>
          <a:p>
            <a:pPr marL="285750" indent="-285750" algn="l">
              <a:buFontTx/>
              <a:buChar char="-"/>
            </a:pPr>
            <a:r>
              <a:rPr lang="en-US" sz="1400" dirty="0" err="1" smtClean="0"/>
              <a:t>Wavefunction</a:t>
            </a:r>
            <a:r>
              <a:rPr lang="en-US" sz="1400" dirty="0" smtClean="0"/>
              <a:t> Collapse (Can only measure along one axis) -&gt; </a:t>
            </a:r>
          </a:p>
          <a:p>
            <a:pPr marL="285750" indent="-285750" algn="l">
              <a:buFontTx/>
              <a:buChar char="-"/>
            </a:pPr>
            <a:endParaRPr lang="en-US" sz="1400" dirty="0" smtClean="0"/>
          </a:p>
          <a:p>
            <a:pPr marL="285750" indent="-285750" algn="l">
              <a:buFontTx/>
              <a:buChar char="-"/>
            </a:pPr>
            <a:r>
              <a:rPr lang="en-US" sz="1400" dirty="0" smtClean="0"/>
              <a:t>Entanglement (multi-</a:t>
            </a:r>
            <a:r>
              <a:rPr lang="en-US" sz="1400" dirty="0" err="1" smtClean="0"/>
              <a:t>qubit</a:t>
            </a:r>
            <a:r>
              <a:rPr lang="en-US" sz="1400" dirty="0" smtClean="0"/>
              <a:t>) </a:t>
            </a:r>
          </a:p>
          <a:p>
            <a:pPr marL="285750" indent="-285750" algn="l">
              <a:buFontTx/>
              <a:buChar char="-"/>
            </a:pPr>
            <a:endParaRPr lang="en-US" sz="1400" dirty="0" smtClean="0"/>
          </a:p>
          <a:p>
            <a:pPr marL="285750" indent="-285750" algn="l">
              <a:buFontTx/>
              <a:buChar char="-"/>
            </a:pPr>
            <a:endParaRPr lang="en-US" sz="1400" dirty="0" smtClean="0"/>
          </a:p>
        </p:txBody>
      </p: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4464959" y="2134245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4480447" y="3168198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2143660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121883"/>
            <a:ext cx="939800" cy="469900"/>
          </a:xfrm>
          <a:prstGeom prst="rect">
            <a:avLst/>
          </a:prstGeom>
        </p:spPr>
      </p:pic>
      <p:sp>
        <p:nvSpPr>
          <p:cNvPr id="19" name="Tekstvak 18"/>
          <p:cNvSpPr txBox="1"/>
          <p:nvPr/>
        </p:nvSpPr>
        <p:spPr>
          <a:xfrm>
            <a:off x="2076922" y="5102027"/>
            <a:ext cx="3456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Essential, Explain rotation</a:t>
            </a:r>
          </a:p>
        </p:txBody>
      </p:sp>
      <p:sp>
        <p:nvSpPr>
          <p:cNvPr id="20" name="Rechthoek 19"/>
          <p:cNvSpPr/>
          <p:nvPr/>
        </p:nvSpPr>
        <p:spPr bwMode="auto">
          <a:xfrm>
            <a:off x="4503688" y="5138864"/>
            <a:ext cx="1584176" cy="617347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Explain Rotation of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qubits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</a:t>
            </a:r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475656" y="3026092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475656" y="2028784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Qubit</a:t>
            </a:r>
            <a:r>
              <a:rPr lang="nl-NL" dirty="0" smtClean="0"/>
              <a:t> </a:t>
            </a:r>
            <a:r>
              <a:rPr lang="nl-NL" dirty="0" err="1" smtClean="0"/>
              <a:t>differs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a </a:t>
            </a:r>
            <a:r>
              <a:rPr lang="nl-NL" dirty="0" err="1" smtClean="0"/>
              <a:t>classical</a:t>
            </a:r>
            <a:r>
              <a:rPr lang="nl-NL" dirty="0" smtClean="0"/>
              <a:t> bit on </a:t>
            </a:r>
            <a:r>
              <a:rPr lang="nl-NL" dirty="0" err="1" smtClean="0"/>
              <a:t>three</a:t>
            </a:r>
            <a:r>
              <a:rPr lang="nl-NL" dirty="0" smtClean="0"/>
              <a:t> important </a:t>
            </a:r>
            <a:r>
              <a:rPr lang="nl-NL" dirty="0" err="1" smtClean="0"/>
              <a:t>characteristics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5" name="Groeperen 4"/>
          <p:cNvGrpSpPr/>
          <p:nvPr/>
        </p:nvGrpSpPr>
        <p:grpSpPr>
          <a:xfrm>
            <a:off x="5512270" y="1623357"/>
            <a:ext cx="1227101" cy="897376"/>
            <a:chOff x="5530168" y="1312168"/>
            <a:chExt cx="2743200" cy="2006096"/>
          </a:xfrm>
        </p:grpSpPr>
        <p:pic>
          <p:nvPicPr>
            <p:cNvPr id="6" name="Afbeelding 5" descr="OrangeRotatio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68" y="1312168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OrangeSpin.ai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13861">
              <a:off x="5905928" y="1489464"/>
              <a:ext cx="1828800" cy="1828800"/>
            </a:xfrm>
            <a:prstGeom prst="rect">
              <a:avLst/>
            </a:prstGeom>
          </p:spPr>
        </p:pic>
      </p:grpSp>
      <p:grpSp>
        <p:nvGrpSpPr>
          <p:cNvPr id="19" name="Groeperen 18"/>
          <p:cNvGrpSpPr/>
          <p:nvPr/>
        </p:nvGrpSpPr>
        <p:grpSpPr>
          <a:xfrm>
            <a:off x="4932040" y="3009570"/>
            <a:ext cx="3074103" cy="1573574"/>
            <a:chOff x="4932040" y="3009570"/>
            <a:chExt cx="3074103" cy="1573574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5351167" y="3730869"/>
              <a:ext cx="372046" cy="372045"/>
            </a:xfrm>
            <a:prstGeom prst="rect">
              <a:avLst/>
            </a:prstGeom>
          </p:spPr>
        </p:pic>
        <p:pic>
          <p:nvPicPr>
            <p:cNvPr id="10" name="Afbeelding 9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6400972" y="3009570"/>
              <a:ext cx="372046" cy="372046"/>
            </a:xfrm>
            <a:prstGeom prst="rect">
              <a:avLst/>
            </a:prstGeom>
          </p:spPr>
        </p:pic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6399607" y="4211098"/>
              <a:ext cx="372046" cy="372046"/>
            </a:xfrm>
            <a:prstGeom prst="rect">
              <a:avLst/>
            </a:prstGeom>
          </p:spPr>
        </p:pic>
        <p:pic>
          <p:nvPicPr>
            <p:cNvPr id="12" name="Afbeelding 11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949" y="3068347"/>
              <a:ext cx="1107646" cy="305842"/>
            </a:xfrm>
            <a:prstGeom prst="rect">
              <a:avLst/>
            </a:prstGeom>
          </p:spPr>
        </p:pic>
        <p:pic>
          <p:nvPicPr>
            <p:cNvPr id="13" name="Afbeelding 1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8497" y="4268897"/>
              <a:ext cx="1107646" cy="305842"/>
            </a:xfrm>
            <a:prstGeom prst="rect">
              <a:avLst/>
            </a:prstGeom>
          </p:spPr>
        </p:pic>
        <p:pic>
          <p:nvPicPr>
            <p:cNvPr id="14" name="Afbeelding 13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2040" y="3292624"/>
              <a:ext cx="1231636" cy="305842"/>
            </a:xfrm>
            <a:prstGeom prst="rect">
              <a:avLst/>
            </a:prstGeom>
          </p:spPr>
        </p:pic>
      </p:grpSp>
      <p:sp>
        <p:nvSpPr>
          <p:cNvPr id="16" name="Tekstvak 15"/>
          <p:cNvSpPr txBox="1"/>
          <p:nvPr/>
        </p:nvSpPr>
        <p:spPr>
          <a:xfrm>
            <a:off x="917575" y="1556792"/>
            <a:ext cx="40864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AutoNum type="arabicPeriod"/>
            </a:pPr>
            <a:r>
              <a:rPr lang="en-US" sz="1800" dirty="0" smtClean="0"/>
              <a:t>Direction of the arrow contains information and </a:t>
            </a:r>
            <a:r>
              <a:rPr lang="en-US" sz="1800" dirty="0" err="1" smtClean="0"/>
              <a:t>precesses</a:t>
            </a:r>
            <a:r>
              <a:rPr lang="en-US" sz="1800" dirty="0" smtClean="0"/>
              <a:t> </a:t>
            </a:r>
          </a:p>
          <a:p>
            <a:pPr marL="342900" indent="-342900" algn="l">
              <a:buAutoNum type="arabicPeriod"/>
            </a:pPr>
            <a:r>
              <a:rPr lang="en-US" sz="1800" dirty="0" smtClean="0"/>
              <a:t>A measurement projects </a:t>
            </a:r>
          </a:p>
          <a:p>
            <a:pPr marL="342900" indent="-342900" algn="l">
              <a:buAutoNum type="arabicPeriod"/>
            </a:pPr>
            <a:r>
              <a:rPr lang="en-US" sz="1800" dirty="0" smtClean="0"/>
              <a:t>Multiple </a:t>
            </a:r>
            <a:r>
              <a:rPr lang="en-US" sz="1800" dirty="0" err="1" smtClean="0"/>
              <a:t>Qubits</a:t>
            </a:r>
            <a:r>
              <a:rPr lang="en-US" sz="1800" dirty="0" smtClean="0"/>
              <a:t> can Entangle </a:t>
            </a:r>
          </a:p>
        </p:txBody>
      </p:sp>
      <p:grpSp>
        <p:nvGrpSpPr>
          <p:cNvPr id="37" name="Groeperen 36"/>
          <p:cNvGrpSpPr/>
          <p:nvPr/>
        </p:nvGrpSpPr>
        <p:grpSpPr>
          <a:xfrm>
            <a:off x="4176923" y="3850568"/>
            <a:ext cx="1654249" cy="1799933"/>
            <a:chOff x="574075" y="2976390"/>
            <a:chExt cx="2746322" cy="2988182"/>
          </a:xfrm>
        </p:grpSpPr>
        <p:grpSp>
          <p:nvGrpSpPr>
            <p:cNvPr id="35" name="Groeperen 34"/>
            <p:cNvGrpSpPr/>
            <p:nvPr/>
          </p:nvGrpSpPr>
          <p:grpSpPr>
            <a:xfrm>
              <a:off x="815856" y="2976390"/>
              <a:ext cx="2504541" cy="2988182"/>
              <a:chOff x="815856" y="2976390"/>
              <a:chExt cx="2504541" cy="2988182"/>
            </a:xfrm>
          </p:grpSpPr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32" name="Afbeelding 31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36" name="Groeperen 35"/>
            <p:cNvGrpSpPr/>
            <p:nvPr/>
          </p:nvGrpSpPr>
          <p:grpSpPr>
            <a:xfrm>
              <a:off x="574075" y="3264680"/>
              <a:ext cx="1628598" cy="2171063"/>
              <a:chOff x="574075" y="3264680"/>
              <a:chExt cx="1628598" cy="2171063"/>
            </a:xfrm>
          </p:grpSpPr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5" y="3828125"/>
                <a:ext cx="687000" cy="1071003"/>
              </a:xfrm>
              <a:prstGeom prst="rtTriangle">
                <a:avLst/>
              </a:prstGeom>
            </p:spPr>
          </p:pic>
          <p:pic>
            <p:nvPicPr>
              <p:cNvPr id="34" name="Afbeelding 33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30" cy="2171063"/>
              </a:xfrm>
              <a:prstGeom prst="diamond">
                <a:avLst/>
              </a:prstGeom>
            </p:spPr>
          </p:pic>
        </p:grpSp>
      </p:grpSp>
      <p:pic>
        <p:nvPicPr>
          <p:cNvPr id="39" name="Afbeelding 3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5294617"/>
            <a:ext cx="2013387" cy="311160"/>
          </a:xfrm>
          <a:prstGeom prst="rect">
            <a:avLst/>
          </a:prstGeom>
        </p:spPr>
      </p:pic>
      <p:sp>
        <p:nvSpPr>
          <p:cNvPr id="41" name="Rechthoek 40"/>
          <p:cNvSpPr/>
          <p:nvPr/>
        </p:nvSpPr>
        <p:spPr bwMode="auto">
          <a:xfrm>
            <a:off x="6427736" y="5150639"/>
            <a:ext cx="1584176" cy="617347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Decoherence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not in here yet </a:t>
            </a:r>
          </a:p>
        </p:txBody>
      </p:sp>
      <p:cxnSp>
        <p:nvCxnSpPr>
          <p:cNvPr id="15" name="Rechte verbindingslijn 14"/>
          <p:cNvCxnSpPr/>
          <p:nvPr/>
        </p:nvCxnSpPr>
        <p:spPr bwMode="auto">
          <a:xfrm flipV="1">
            <a:off x="5412513" y="1340768"/>
            <a:ext cx="1242912" cy="1416353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Rechte verbindingslijn 17"/>
          <p:cNvCxnSpPr/>
          <p:nvPr/>
        </p:nvCxnSpPr>
        <p:spPr bwMode="auto">
          <a:xfrm>
            <a:off x="5361251" y="1623357"/>
            <a:ext cx="1378120" cy="818067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268695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When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measure</a:t>
            </a:r>
            <a:r>
              <a:rPr lang="nl-NL" dirty="0" smtClean="0"/>
              <a:t> a </a:t>
            </a:r>
            <a:r>
              <a:rPr lang="nl-NL" dirty="0" err="1" smtClean="0"/>
              <a:t>qubit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gets</a:t>
            </a:r>
            <a:r>
              <a:rPr lang="nl-NL" dirty="0" smtClean="0"/>
              <a:t> </a:t>
            </a:r>
            <a:r>
              <a:rPr lang="nl-NL" dirty="0" err="1" smtClean="0"/>
              <a:t>projected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5" name="Groeperen 4"/>
          <p:cNvGrpSpPr/>
          <p:nvPr/>
        </p:nvGrpSpPr>
        <p:grpSpPr>
          <a:xfrm>
            <a:off x="2054929" y="2348880"/>
            <a:ext cx="4874303" cy="2495062"/>
            <a:chOff x="4932040" y="3009570"/>
            <a:chExt cx="3074103" cy="1573574"/>
          </a:xfrm>
        </p:grpSpPr>
        <p:pic>
          <p:nvPicPr>
            <p:cNvPr id="6" name="Afbeelding 5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5351167" y="3730869"/>
              <a:ext cx="372046" cy="372045"/>
            </a:xfrm>
            <a:prstGeom prst="rect">
              <a:avLst/>
            </a:prstGeom>
          </p:spPr>
        </p:pic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6400972" y="3009570"/>
              <a:ext cx="372046" cy="372046"/>
            </a:xfrm>
            <a:prstGeom prst="rect">
              <a:avLst/>
            </a:prstGeom>
          </p:spPr>
        </p:pic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6399607" y="4211098"/>
              <a:ext cx="372046" cy="372046"/>
            </a:xfrm>
            <a:prstGeom prst="rect">
              <a:avLst/>
            </a:prstGeom>
          </p:spPr>
        </p:pic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949" y="3068347"/>
              <a:ext cx="1107646" cy="305842"/>
            </a:xfrm>
            <a:prstGeom prst="rect">
              <a:avLst/>
            </a:prstGeom>
          </p:spPr>
        </p:pic>
        <p:pic>
          <p:nvPicPr>
            <p:cNvPr id="10" name="Afbeelding 9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8497" y="4268897"/>
              <a:ext cx="1107646" cy="305842"/>
            </a:xfrm>
            <a:prstGeom prst="rect">
              <a:avLst/>
            </a:prstGeom>
          </p:spPr>
        </p:pic>
        <p:pic>
          <p:nvPicPr>
            <p:cNvPr id="11" name="Afbeelding 10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2040" y="3292624"/>
              <a:ext cx="1231636" cy="3058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509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</a:t>
            </a:r>
            <a:r>
              <a:rPr lang="en-US" dirty="0" err="1" smtClean="0"/>
              <a:t>entanglent</a:t>
            </a:r>
            <a:r>
              <a:rPr lang="en-US" dirty="0" smtClean="0"/>
              <a:t> if they cannot be described </a:t>
            </a:r>
            <a:r>
              <a:rPr lang="en-US" dirty="0" err="1" smtClean="0"/>
              <a:t>independtly</a:t>
            </a:r>
            <a:r>
              <a:rPr lang="en-US" dirty="0" smtClean="0"/>
              <a:t> of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" name="Groeperen 4"/>
          <p:cNvGrpSpPr/>
          <p:nvPr/>
        </p:nvGrpSpPr>
        <p:grpSpPr>
          <a:xfrm>
            <a:off x="2465950" y="1321147"/>
            <a:ext cx="1654249" cy="1799933"/>
            <a:chOff x="574075" y="2976390"/>
            <a:chExt cx="2746322" cy="2988182"/>
          </a:xfrm>
        </p:grpSpPr>
        <p:grpSp>
          <p:nvGrpSpPr>
            <p:cNvPr id="6" name="Groeperen 5"/>
            <p:cNvGrpSpPr/>
            <p:nvPr/>
          </p:nvGrpSpPr>
          <p:grpSpPr>
            <a:xfrm>
              <a:off x="815856" y="2976390"/>
              <a:ext cx="2504541" cy="2988182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574075" y="3264681"/>
              <a:ext cx="1628598" cy="2171063"/>
              <a:chOff x="574074" y="3264680"/>
              <a:chExt cx="1628596" cy="2171063"/>
            </a:xfrm>
          </p:grpSpPr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2" y="3264680"/>
                <a:ext cx="1364028" cy="2171063"/>
              </a:xfrm>
              <a:prstGeom prst="diamond">
                <a:avLst/>
              </a:prstGeom>
            </p:spPr>
          </p:pic>
        </p:grpSp>
      </p:grpSp>
      <p:sp>
        <p:nvSpPr>
          <p:cNvPr id="13" name="Tekstvak 12"/>
          <p:cNvSpPr txBox="1"/>
          <p:nvPr/>
        </p:nvSpPr>
        <p:spPr>
          <a:xfrm>
            <a:off x="5637427" y="2714411"/>
            <a:ext cx="260698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If you measure 1 you get arbitrary result 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If measure both will measure correlations </a:t>
            </a:r>
            <a:endParaRPr lang="en-US" sz="1400" dirty="0" smtClean="0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05" y="2714411"/>
            <a:ext cx="2291988" cy="557874"/>
          </a:xfrm>
          <a:prstGeom prst="rect">
            <a:avLst/>
          </a:prstGeom>
        </p:spPr>
      </p:pic>
      <p:sp>
        <p:nvSpPr>
          <p:cNvPr id="15" name="Tekstvak 14"/>
          <p:cNvSpPr txBox="1"/>
          <p:nvPr/>
        </p:nvSpPr>
        <p:spPr>
          <a:xfrm>
            <a:off x="1403648" y="364502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  <a:endParaRPr lang="en-US" sz="1400" dirty="0"/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sp>
        <p:nvSpPr>
          <p:cNvPr id="16" name="Tekstvak 15"/>
          <p:cNvSpPr txBox="1"/>
          <p:nvPr/>
        </p:nvSpPr>
        <p:spPr>
          <a:xfrm>
            <a:off x="4572000" y="3563375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Correction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3984882" y="1849527"/>
            <a:ext cx="2505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Because errors add up need to correct </a:t>
            </a:r>
          </a:p>
        </p:txBody>
      </p:sp>
      <p:sp>
        <p:nvSpPr>
          <p:cNvPr id="6" name="Tekstvak 5"/>
          <p:cNvSpPr txBox="1"/>
          <p:nvPr/>
        </p:nvSpPr>
        <p:spPr>
          <a:xfrm>
            <a:off x="3984882" y="2397828"/>
            <a:ext cx="2160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Error correction -&gt; Majority voting </a:t>
            </a:r>
          </a:p>
        </p:txBody>
      </p:sp>
      <p:sp>
        <p:nvSpPr>
          <p:cNvPr id="8" name="Tekstvak 7"/>
          <p:cNvSpPr txBox="1"/>
          <p:nvPr/>
        </p:nvSpPr>
        <p:spPr>
          <a:xfrm>
            <a:off x="4402122" y="1561495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Errors are a Problem </a:t>
            </a:r>
          </a:p>
        </p:txBody>
      </p:sp>
      <p:sp>
        <p:nvSpPr>
          <p:cNvPr id="9" name="Tekstvak 8"/>
          <p:cNvSpPr txBox="1"/>
          <p:nvPr/>
        </p:nvSpPr>
        <p:spPr>
          <a:xfrm>
            <a:off x="4402122" y="3649727"/>
            <a:ext cx="19442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Error Correction does not work</a:t>
            </a:r>
          </a:p>
        </p:txBody>
      </p:sp>
      <p:sp>
        <p:nvSpPr>
          <p:cNvPr id="10" name="Rechthoek 9"/>
          <p:cNvSpPr/>
          <p:nvPr/>
        </p:nvSpPr>
        <p:spPr>
          <a:xfrm>
            <a:off x="4762162" y="438955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400" dirty="0"/>
              <a:t>-No Cloning -&gt; Prevents destroying clones </a:t>
            </a:r>
          </a:p>
          <a:p>
            <a:pPr algn="l"/>
            <a:r>
              <a:rPr lang="en-US" sz="1400" dirty="0"/>
              <a:t>- Wave function collapse 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066418" y="1705511"/>
            <a:ext cx="2722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-&gt; Errors Average out</a:t>
            </a:r>
          </a:p>
          <a:p>
            <a:pPr algn="l"/>
            <a:r>
              <a:rPr lang="en-US" sz="1400" dirty="0" smtClean="0"/>
              <a:t>Quantum -&gt; Errors add up  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914400" y="1412776"/>
            <a:ext cx="18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What happens if we make an error ?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914400" y="1967121"/>
            <a:ext cx="1857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Classicaly</a:t>
            </a:r>
            <a:r>
              <a:rPr lang="en-US" sz="1400" dirty="0" smtClean="0"/>
              <a:t> we correct it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Can we do that quantum? 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" name="Groeperen 4"/>
          <p:cNvGrpSpPr/>
          <p:nvPr/>
        </p:nvGrpSpPr>
        <p:grpSpPr>
          <a:xfrm>
            <a:off x="1629925" y="4205340"/>
            <a:ext cx="1238469" cy="1347537"/>
            <a:chOff x="574075" y="2976390"/>
            <a:chExt cx="2746322" cy="2988182"/>
          </a:xfrm>
        </p:grpSpPr>
        <p:grpSp>
          <p:nvGrpSpPr>
            <p:cNvPr id="6" name="Groeperen 5"/>
            <p:cNvGrpSpPr/>
            <p:nvPr/>
          </p:nvGrpSpPr>
          <p:grpSpPr>
            <a:xfrm>
              <a:off x="815856" y="2976390"/>
              <a:ext cx="2504541" cy="2988182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574075" y="3264681"/>
              <a:ext cx="1628598" cy="2171063"/>
              <a:chOff x="574074" y="3264680"/>
              <a:chExt cx="1628596" cy="2171063"/>
            </a:xfrm>
          </p:grpSpPr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2" y="3264680"/>
                <a:ext cx="1364028" cy="2171063"/>
              </a:xfrm>
              <a:prstGeom prst="diamond">
                <a:avLst/>
              </a:prstGeom>
            </p:spPr>
          </p:pic>
        </p:grpSp>
      </p:grpSp>
      <p:sp>
        <p:nvSpPr>
          <p:cNvPr id="12" name="Rechthoek 11"/>
          <p:cNvSpPr/>
          <p:nvPr/>
        </p:nvSpPr>
        <p:spPr bwMode="auto">
          <a:xfrm>
            <a:off x="3635896" y="2636912"/>
            <a:ext cx="1400206" cy="970971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Do these two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qubits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point in the same direction along the Z-axis?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1817702" y="2104955"/>
            <a:ext cx="589917" cy="58991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1421376" y="2104954"/>
            <a:ext cx="589917" cy="589917"/>
          </a:xfrm>
          <a:prstGeom prst="rect">
            <a:avLst/>
          </a:prstGeom>
        </p:spPr>
      </p:pic>
      <p:sp>
        <p:nvSpPr>
          <p:cNvPr id="15" name="Ovaal 14"/>
          <p:cNvSpPr/>
          <p:nvPr/>
        </p:nvSpPr>
        <p:spPr bwMode="auto">
          <a:xfrm>
            <a:off x="2711257" y="2287496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1457643" y="2738278"/>
            <a:ext cx="589917" cy="58991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51109">
            <a:off x="1844497" y="2738279"/>
            <a:ext cx="589917" cy="589917"/>
          </a:xfrm>
          <a:prstGeom prst="rect">
            <a:avLst/>
          </a:prstGeom>
        </p:spPr>
      </p:pic>
      <p:grpSp>
        <p:nvGrpSpPr>
          <p:cNvPr id="28" name="Groeperen 27"/>
          <p:cNvGrpSpPr/>
          <p:nvPr/>
        </p:nvGrpSpPr>
        <p:grpSpPr>
          <a:xfrm>
            <a:off x="1650225" y="3422873"/>
            <a:ext cx="1151016" cy="1016377"/>
            <a:chOff x="1650225" y="3422873"/>
            <a:chExt cx="1151016" cy="1016377"/>
          </a:xfrm>
        </p:grpSpPr>
        <p:grpSp>
          <p:nvGrpSpPr>
            <p:cNvPr id="20" name="Groeperen 19"/>
            <p:cNvGrpSpPr/>
            <p:nvPr/>
          </p:nvGrpSpPr>
          <p:grpSpPr>
            <a:xfrm>
              <a:off x="1650225" y="3422873"/>
              <a:ext cx="734425" cy="979053"/>
              <a:chOff x="574074" y="3264680"/>
              <a:chExt cx="1628596" cy="2171063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2" y="3264680"/>
                <a:ext cx="1364028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2066816" y="3460197"/>
              <a:ext cx="734425" cy="979053"/>
              <a:chOff x="574074" y="3264680"/>
              <a:chExt cx="1628596" cy="2171063"/>
            </a:xfrm>
          </p:grpSpPr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2" y="3264680"/>
                <a:ext cx="1364028" cy="2171063"/>
              </a:xfrm>
              <a:prstGeom prst="diamond">
                <a:avLst/>
              </a:prstGeom>
            </p:spPr>
          </p:pic>
        </p:grpSp>
      </p:grpSp>
      <p:sp>
        <p:nvSpPr>
          <p:cNvPr id="29" name="Ovaal 28"/>
          <p:cNvSpPr/>
          <p:nvPr/>
        </p:nvSpPr>
        <p:spPr bwMode="auto">
          <a:xfrm>
            <a:off x="2711257" y="3823856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0" name="Ovaal 29"/>
          <p:cNvSpPr/>
          <p:nvPr/>
        </p:nvSpPr>
        <p:spPr bwMode="auto">
          <a:xfrm>
            <a:off x="2721175" y="4725144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1" name="Ovaal 30"/>
          <p:cNvSpPr/>
          <p:nvPr/>
        </p:nvSpPr>
        <p:spPr bwMode="auto">
          <a:xfrm>
            <a:off x="2721175" y="2924944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mpd="sng">
          <a:solidFill>
            <a:srgbClr val="FF0000"/>
          </a:solidFill>
          <a:prstDash val="soli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1068</TotalTime>
  <Words>935</Words>
  <Application>Microsoft Macintosh PowerPoint</Application>
  <PresentationFormat>Diavoorstelling (4:3)</PresentationFormat>
  <Paragraphs>166</Paragraphs>
  <Slides>26</Slides>
  <Notes>8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26</vt:i4>
      </vt:variant>
    </vt:vector>
  </HeadingPairs>
  <TitlesOfParts>
    <vt:vector size="29" baseType="lpstr">
      <vt:lpstr>140401_TUD_thema</vt:lpstr>
      <vt:lpstr>1_140401_TUD_thema</vt:lpstr>
      <vt:lpstr>Aangepast ontwerp</vt:lpstr>
      <vt:lpstr>Parity Measurements on Weakly Coupled Carbon Spins in Diamond</vt:lpstr>
      <vt:lpstr>Parity Measurements on Weakly Coupled Carbon Spins in Diamond</vt:lpstr>
      <vt:lpstr>A Quantum Computer promises an exponential speedup over conventional computers</vt:lpstr>
      <vt:lpstr>A qubit is the quantum analogue of the classical bit </vt:lpstr>
      <vt:lpstr>A Qubit differs from a classical bit on three important characteristics </vt:lpstr>
      <vt:lpstr>When you measure a qubit it gets projected</vt:lpstr>
      <vt:lpstr>Two particles are entanglent if they cannot be described independtly of each other</vt:lpstr>
      <vt:lpstr>Quantum Error Correction is essential in building a scalable quantum computer </vt:lpstr>
      <vt:lpstr>A Parity measurement measures if two qubits point in the same direction </vt:lpstr>
      <vt:lpstr>By measuring the parity an Error can be diagnosed and corrected </vt:lpstr>
      <vt:lpstr>The NV-center is an impurity in Diamond of which we can contol the electronic spin</vt:lpstr>
      <vt:lpstr>We can use the optical interface to link multiple NV-centers together </vt:lpstr>
      <vt:lpstr>Parity Measurements on Weakly Coupled Carbon Spins in Diamond</vt:lpstr>
      <vt:lpstr>We can measure how long we have to addres carbons with a ramsey experiment</vt:lpstr>
      <vt:lpstr>Coherence can be extended by applying additional pi pulses</vt:lpstr>
      <vt:lpstr>Coherence can be extended further by applying more pi pulses</vt:lpstr>
      <vt:lpstr>Parity Measurements on Weakly Coupled Carbon Spins in Diamond</vt:lpstr>
      <vt:lpstr>Carbons rotate around different axes depending on the electron state</vt:lpstr>
      <vt:lpstr>By repeatedly flipping the electron spin with careful timing we can control the carbon spin</vt:lpstr>
      <vt:lpstr>Using dynamical decoupling we are able to initialize and readout a carbon spin</vt:lpstr>
      <vt:lpstr>Parity Measurements on Weakly Coupled Carbon Spins in Diamond</vt:lpstr>
      <vt:lpstr>Parity Measurements on Weakly Coupled Carbon Spins in Diamond</vt:lpstr>
      <vt:lpstr>weakly cc C can be controlled by DD </vt:lpstr>
      <vt:lpstr>We Perform a Parity Measurement by Mapping the State of the Carbon on the electron</vt:lpstr>
      <vt:lpstr>In Order to Implement Quantum Error Correction we need to be correct the outcome of a parity measurement </vt:lpstr>
      <vt:lpstr>Backup Fingerprints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71</cp:revision>
  <dcterms:created xsi:type="dcterms:W3CDTF">2014-09-08T11:23:13Z</dcterms:created>
  <dcterms:modified xsi:type="dcterms:W3CDTF">2014-09-09T15:21:39Z</dcterms:modified>
</cp:coreProperties>
</file>

<file path=docProps/thumbnail.jpeg>
</file>